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0" r:id="rId4"/>
    <p:sldId id="269" r:id="rId5"/>
    <p:sldId id="274" r:id="rId6"/>
    <p:sldId id="276" r:id="rId7"/>
    <p:sldId id="268" r:id="rId8"/>
    <p:sldId id="286" r:id="rId9"/>
    <p:sldId id="278" r:id="rId10"/>
    <p:sldId id="284" r:id="rId11"/>
    <p:sldId id="282" r:id="rId12"/>
    <p:sldId id="283" r:id="rId13"/>
    <p:sldId id="267" r:id="rId14"/>
    <p:sldId id="285" r:id="rId15"/>
    <p:sldId id="265" r:id="rId16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6" autoAdjust="0"/>
    <p:restoredTop sz="94660"/>
  </p:normalViewPr>
  <p:slideViewPr>
    <p:cSldViewPr>
      <p:cViewPr varScale="1">
        <p:scale>
          <a:sx n="31" d="100"/>
          <a:sy n="31" d="100"/>
        </p:scale>
        <p:origin x="1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F6E1-C1EC-4B56-8C32-FA07DE4E35AC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DB577-BFEB-48E2-9B34-6DF7741A9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9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DB577-BFEB-48E2-9B34-6DF7741A9E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1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DB577-BFEB-48E2-9B34-6DF7741A9E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7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DB577-BFEB-48E2-9B34-6DF7741A9E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9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hyperlink" Target="http://www.cosmoinfrasolutions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98" y="0"/>
            <a:ext cx="24384000" cy="1371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82845" y="6065912"/>
            <a:ext cx="12362295" cy="260513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0700"/>
              </a:lnSpc>
              <a:tabLst/>
            </a:pPr>
            <a:r>
              <a:rPr lang="en-US" altLang="zh-CN" sz="5400" dirty="0">
                <a:solidFill>
                  <a:srgbClr val="1DAAD5"/>
                </a:solidFill>
                <a:latin typeface="Arial" pitchFamily="18" charset="0"/>
                <a:cs typeface="Arial" pitchFamily="18" charset="0"/>
              </a:rPr>
              <a:t>Mechanical, Electrical, Plumbing </a:t>
            </a:r>
          </a:p>
          <a:p>
            <a:pPr>
              <a:lnSpc>
                <a:spcPts val="10700"/>
              </a:lnSpc>
              <a:tabLst/>
            </a:pPr>
            <a:r>
              <a:rPr lang="en-US" altLang="zh-CN" sz="5400" dirty="0">
                <a:solidFill>
                  <a:srgbClr val="1DAAD5"/>
                </a:solidFill>
                <a:latin typeface="Arial" pitchFamily="18" charset="0"/>
                <a:cs typeface="Arial" pitchFamily="18" charset="0"/>
              </a:rPr>
              <a:t>           Construction 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8CA24-981C-10DD-4053-FFD2EA84D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294" y="4494583"/>
            <a:ext cx="7250861" cy="5040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9841920" y="6399642"/>
            <a:ext cx="2971967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b="1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Flooring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92" y="311661"/>
            <a:ext cx="11953328" cy="566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0"/>
          <a:stretch/>
        </p:blipFill>
        <p:spPr>
          <a:xfrm>
            <a:off x="11543928" y="7739697"/>
            <a:ext cx="7848872" cy="545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2" r="8331"/>
          <a:stretch/>
        </p:blipFill>
        <p:spPr>
          <a:xfrm>
            <a:off x="2751395" y="7739697"/>
            <a:ext cx="8144461" cy="539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410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9527704" y="6193628"/>
            <a:ext cx="6115457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b="1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Panel Installation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00" y="7388118"/>
            <a:ext cx="7327341" cy="4726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056" y="7379240"/>
            <a:ext cx="6480720" cy="4735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425260" y="671142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57" y="699301"/>
            <a:ext cx="13976467" cy="501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410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3312876" y="5818540"/>
            <a:ext cx="4419480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b="1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Cable Fixing</a:t>
            </a: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92" y="7360449"/>
            <a:ext cx="6858048" cy="463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" b="30612"/>
          <a:stretch/>
        </p:blipFill>
        <p:spPr>
          <a:xfrm>
            <a:off x="2169799" y="593304"/>
            <a:ext cx="6925857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Content Placeholder 14">
            <a:extLst>
              <a:ext uri="{FF2B5EF4-FFF2-40B4-BE49-F238E27FC236}">
                <a16:creationId xmlns:a16="http://schemas.microsoft.com/office/drawing/2014/main" id="{D1A4A1C0-9814-DF37-9B53-AE43C9E172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04"/>
          <a:stretch/>
        </p:blipFill>
        <p:spPr>
          <a:xfrm>
            <a:off x="9993857" y="593304"/>
            <a:ext cx="9326935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F2F59-2893-DEF8-998C-E3D65884AF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" b="29577"/>
          <a:stretch/>
        </p:blipFill>
        <p:spPr>
          <a:xfrm>
            <a:off x="9815736" y="7360448"/>
            <a:ext cx="9577064" cy="463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A1A8301D-6204-0667-3157-E0844B1523D4}"/>
              </a:ext>
            </a:extLst>
          </p:cNvPr>
          <p:cNvSpPr txBox="1"/>
          <p:nvPr/>
        </p:nvSpPr>
        <p:spPr>
          <a:xfrm>
            <a:off x="11752205" y="5818539"/>
            <a:ext cx="5704126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b="1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Cable Tray work</a:t>
            </a:r>
          </a:p>
        </p:txBody>
      </p:sp>
    </p:spTree>
    <p:extLst>
      <p:ext uri="{BB962C8B-B14F-4D97-AF65-F5344CB8AC3E}">
        <p14:creationId xmlns:p14="http://schemas.microsoft.com/office/powerpoint/2010/main" val="2584107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600056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257300" y="1752600"/>
            <a:ext cx="8101577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Health and Safety Policy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938996" y="4152112"/>
            <a:ext cx="3850413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Permits to work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938996" y="4717656"/>
            <a:ext cx="6739024" cy="15234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n-I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pecial authorization documentation</a:t>
            </a:r>
          </a:p>
          <a:p>
            <a:pPr>
              <a:tabLst/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ensures adequate risk has been </a:t>
            </a:r>
          </a:p>
          <a:p>
            <a:pPr>
              <a:tabLst/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accessed for the process.</a:t>
            </a:r>
            <a:endParaRPr lang="en-US" altLang="zh-CN" sz="3200" dirty="0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076FB4-3867-73C7-A7DB-91415F0E5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4" y="3314405"/>
            <a:ext cx="3097222" cy="29573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0C792F-3576-F64E-A900-04B2AAA415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996" y="3936507"/>
            <a:ext cx="1785404" cy="1500395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70657785-4197-15FF-7B63-018912942377}"/>
              </a:ext>
            </a:extLst>
          </p:cNvPr>
          <p:cNvSpPr txBox="1"/>
          <p:nvPr/>
        </p:nvSpPr>
        <p:spPr>
          <a:xfrm>
            <a:off x="2971800" y="6934200"/>
            <a:ext cx="7580601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Personal Protective Equipment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A75B5EE-D7D9-EFC7-CD5C-C07AE24F19DF}"/>
              </a:ext>
            </a:extLst>
          </p:cNvPr>
          <p:cNvSpPr txBox="1"/>
          <p:nvPr/>
        </p:nvSpPr>
        <p:spPr>
          <a:xfrm>
            <a:off x="2971800" y="7566423"/>
            <a:ext cx="7056419" cy="15234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n-I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 as per job specification and</a:t>
            </a:r>
          </a:p>
          <a:p>
            <a:pPr>
              <a:tabLst/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requirements to protect from personal </a:t>
            </a:r>
          </a:p>
          <a:p>
            <a:pPr>
              <a:tabLst/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injuries.</a:t>
            </a:r>
            <a:endParaRPr lang="en-US" altLang="zh-CN" sz="3200" dirty="0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456677-BAC1-960B-9CDA-28BFC481A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" y="6799508"/>
            <a:ext cx="1986761" cy="1986761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6E0844BE-BF61-003C-2794-C2BCC619AD3B}"/>
              </a:ext>
            </a:extLst>
          </p:cNvPr>
          <p:cNvSpPr txBox="1"/>
          <p:nvPr/>
        </p:nvSpPr>
        <p:spPr>
          <a:xfrm>
            <a:off x="15087600" y="4038600"/>
            <a:ext cx="5660524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Workplace Supervision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5DDD1B07-B864-4C5D-0357-9A5E2736B44E}"/>
              </a:ext>
            </a:extLst>
          </p:cNvPr>
          <p:cNvSpPr txBox="1"/>
          <p:nvPr/>
        </p:nvSpPr>
        <p:spPr>
          <a:xfrm>
            <a:off x="15018224" y="4648200"/>
            <a:ext cx="7994176" cy="15234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100% available for close supervisor at site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respective to Quality, Safety management,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Progress and site management.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B45D66-3982-092D-DA83-24216B7ED4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27"/>
          <a:stretch/>
        </p:blipFill>
        <p:spPr>
          <a:xfrm>
            <a:off x="11811000" y="6324600"/>
            <a:ext cx="3846590" cy="2505749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8FC1A597-A4E4-5BCA-D1E1-6E4D83127BF0}"/>
              </a:ext>
            </a:extLst>
          </p:cNvPr>
          <p:cNvSpPr txBox="1"/>
          <p:nvPr/>
        </p:nvSpPr>
        <p:spPr>
          <a:xfrm>
            <a:off x="15142076" y="6781800"/>
            <a:ext cx="6414128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EHS Awareness Programs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84C89939-3EFD-6739-D99B-C717E04C65A2}"/>
              </a:ext>
            </a:extLst>
          </p:cNvPr>
          <p:cNvSpPr txBox="1"/>
          <p:nvPr/>
        </p:nvSpPr>
        <p:spPr>
          <a:xfrm>
            <a:off x="15011400" y="7391400"/>
            <a:ext cx="7516481" cy="18004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rganised parodically as National Safety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Week, Fire Safety Week , World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Environmental Day etc.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676B23E-8B87-2515-6433-39225A4F0F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04" y="10259802"/>
            <a:ext cx="2060996" cy="2060996"/>
          </a:xfrm>
          <a:prstGeom prst="rect">
            <a:avLst/>
          </a:prstGeom>
        </p:spPr>
      </p:pic>
      <p:sp>
        <p:nvSpPr>
          <p:cNvPr id="27" name="TextBox 1">
            <a:extLst>
              <a:ext uri="{FF2B5EF4-FFF2-40B4-BE49-F238E27FC236}">
                <a16:creationId xmlns:a16="http://schemas.microsoft.com/office/drawing/2014/main" id="{7D299AE8-C021-0B02-7C0A-270284395D23}"/>
              </a:ext>
            </a:extLst>
          </p:cNvPr>
          <p:cNvSpPr txBox="1"/>
          <p:nvPr/>
        </p:nvSpPr>
        <p:spPr>
          <a:xfrm>
            <a:off x="7543800" y="10311080"/>
            <a:ext cx="9035102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Safety Trainings &amp; Skill Development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43670F1F-A173-50CE-2F67-EE46D830A490}"/>
              </a:ext>
            </a:extLst>
          </p:cNvPr>
          <p:cNvSpPr txBox="1"/>
          <p:nvPr/>
        </p:nvSpPr>
        <p:spPr>
          <a:xfrm>
            <a:off x="7620000" y="10897106"/>
            <a:ext cx="9166740" cy="10310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rogram to be conduct according to TNI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(Training Need Identifications) and task specific 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8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2590800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206500" y="914400"/>
            <a:ext cx="9520491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Our Mission, Vision &amp; Values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6B8B14-C5A7-197D-78BC-6EDDF9765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09" y="3211316"/>
            <a:ext cx="1776904" cy="10119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D8D2F4-66AF-38C3-A189-A7BCA9E3B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4435613"/>
            <a:ext cx="1333480" cy="13371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364268-5943-BF31-19BB-F46F0DBBA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3" y="10744200"/>
            <a:ext cx="3682407" cy="1598215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4B70191E-BBF7-759F-903A-F8B94EA9DCA7}"/>
              </a:ext>
            </a:extLst>
          </p:cNvPr>
          <p:cNvSpPr txBox="1"/>
          <p:nvPr/>
        </p:nvSpPr>
        <p:spPr>
          <a:xfrm>
            <a:off x="3259898" y="10820400"/>
            <a:ext cx="1953740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Values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3C78D8AC-9351-4091-CA43-25AF0BB71189}"/>
              </a:ext>
            </a:extLst>
          </p:cNvPr>
          <p:cNvSpPr txBox="1"/>
          <p:nvPr/>
        </p:nvSpPr>
        <p:spPr>
          <a:xfrm>
            <a:off x="1471693" y="3069640"/>
            <a:ext cx="26202027" cy="770980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solidFill>
                  <a:srgbClr val="3333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4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Mission :</a:t>
            </a:r>
            <a:r>
              <a:rPr lang="en-US" altLang="zh-CN" sz="32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To provide our customers construction solutions using our expertise in the design.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4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Vision :</a:t>
            </a:r>
            <a:r>
              <a:rPr lang="en-US" altLang="zh-CN" sz="32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To become the leading Infrastructure Company, while delivering projects that consistently exceed international      </a:t>
            </a:r>
          </a:p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   standards and provide exceptional customer satisfaction.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To provide best technical infrastructure services by utilizing talented, skilful human resources as per highest customer         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   satisfaction and to maintain long term relationship.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To continuously deliver excellent value &amp; innovative solutions to meet our clients' requirements.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Using modern principles and sophisticated technologies, Cosmo Infrasolutions envisions being the primary preference at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   all times both nationally and globally, for their renowned excellence, quality, performance and reliability in all types of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   constructions.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5F3B3FA-604D-5CD6-7491-263B02D274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353800"/>
            <a:ext cx="2108595" cy="2108595"/>
          </a:xfrm>
          <a:prstGeom prst="rect">
            <a:avLst/>
          </a:prstGeom>
        </p:spPr>
      </p:pic>
      <p:pic>
        <p:nvPicPr>
          <p:cNvPr id="1026" name="Picture 1025">
            <a:extLst>
              <a:ext uri="{FF2B5EF4-FFF2-40B4-BE49-F238E27FC236}">
                <a16:creationId xmlns:a16="http://schemas.microsoft.com/office/drawing/2014/main" id="{3BC629E2-F626-8EBE-AD79-2AA755DDDB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11506200"/>
            <a:ext cx="1226792" cy="1226792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77C03794-C688-F176-D54B-4F03BE155B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4"/>
          <a:stretch/>
        </p:blipFill>
        <p:spPr>
          <a:xfrm>
            <a:off x="7467600" y="11658600"/>
            <a:ext cx="1455669" cy="1226792"/>
          </a:xfrm>
          <a:prstGeom prst="rect">
            <a:avLst/>
          </a:prstGeom>
        </p:spPr>
      </p:pic>
      <p:sp>
        <p:nvSpPr>
          <p:cNvPr id="1032" name="TextBox 1">
            <a:extLst>
              <a:ext uri="{FF2B5EF4-FFF2-40B4-BE49-F238E27FC236}">
                <a16:creationId xmlns:a16="http://schemas.microsoft.com/office/drawing/2014/main" id="{D226B2EE-EC9C-B3FD-867C-BACD10E35C0F}"/>
              </a:ext>
            </a:extLst>
          </p:cNvPr>
          <p:cNvSpPr txBox="1"/>
          <p:nvPr/>
        </p:nvSpPr>
        <p:spPr>
          <a:xfrm>
            <a:off x="4648200" y="11887200"/>
            <a:ext cx="1453924" cy="682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1033" name="TextBox 1">
            <a:extLst>
              <a:ext uri="{FF2B5EF4-FFF2-40B4-BE49-F238E27FC236}">
                <a16:creationId xmlns:a16="http://schemas.microsoft.com/office/drawing/2014/main" id="{676C9FE1-996D-D18D-BBBE-E5386FA58576}"/>
              </a:ext>
            </a:extLst>
          </p:cNvPr>
          <p:cNvSpPr txBox="1"/>
          <p:nvPr/>
        </p:nvSpPr>
        <p:spPr>
          <a:xfrm>
            <a:off x="14758587" y="11506200"/>
            <a:ext cx="2996013" cy="13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</a:p>
          <a:p>
            <a:pPr>
              <a:lnSpc>
                <a:spcPts val="5400"/>
              </a:lnSpc>
            </a:pPr>
            <a:r>
              <a:rPr lang="en-US" altLang="zh-CN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</a:p>
        </p:txBody>
      </p:sp>
      <p:sp>
        <p:nvSpPr>
          <p:cNvPr id="1034" name="TextBox 1">
            <a:extLst>
              <a:ext uri="{FF2B5EF4-FFF2-40B4-BE49-F238E27FC236}">
                <a16:creationId xmlns:a16="http://schemas.microsoft.com/office/drawing/2014/main" id="{251AAE84-05BB-F3D0-E40C-D885AC2469C6}"/>
              </a:ext>
            </a:extLst>
          </p:cNvPr>
          <p:cNvSpPr txBox="1"/>
          <p:nvPr/>
        </p:nvSpPr>
        <p:spPr>
          <a:xfrm>
            <a:off x="8991600" y="11582400"/>
            <a:ext cx="2851743" cy="13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</a:p>
          <a:p>
            <a:pPr>
              <a:lnSpc>
                <a:spcPts val="5400"/>
              </a:lnSpc>
              <a:tabLst/>
            </a:pPr>
            <a:r>
              <a:rPr lang="en-US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Innovation</a:t>
            </a:r>
            <a:endParaRPr lang="en-US" altLang="zh-CN" sz="4000" dirty="0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TextBox 1">
            <a:extLst>
              <a:ext uri="{FF2B5EF4-FFF2-40B4-BE49-F238E27FC236}">
                <a16:creationId xmlns:a16="http://schemas.microsoft.com/office/drawing/2014/main" id="{564C06B1-4207-4A68-C246-E20E6900B65F}"/>
              </a:ext>
            </a:extLst>
          </p:cNvPr>
          <p:cNvSpPr txBox="1"/>
          <p:nvPr/>
        </p:nvSpPr>
        <p:spPr>
          <a:xfrm>
            <a:off x="20381472" y="11582400"/>
            <a:ext cx="3164328" cy="682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zh-CN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357712-6BA9-9705-22F9-47F805626E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0" y="11430000"/>
            <a:ext cx="1270593" cy="12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78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30288" y="1016000"/>
            <a:ext cx="24384000" cy="13716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3716000 h 13716000"/>
              <a:gd name="connsiteX3" fmla="*/ 0 w 24384000"/>
              <a:gd name="connsiteY3" fmla="*/ 13716000 h 13716000"/>
              <a:gd name="connsiteX4" fmla="*/ 0 w 24384000"/>
              <a:gd name="connsiteY4" fmla="*/ 0 h 13716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697950" y="9366805"/>
            <a:ext cx="707463" cy="406355"/>
          </a:xfrm>
          <a:custGeom>
            <a:avLst/>
            <a:gdLst>
              <a:gd name="connsiteX0" fmla="*/ 707374 w 707463"/>
              <a:gd name="connsiteY0" fmla="*/ 193906 h 406355"/>
              <a:gd name="connsiteX1" fmla="*/ 707374 w 707463"/>
              <a:gd name="connsiteY1" fmla="*/ 261 h 406355"/>
              <a:gd name="connsiteX2" fmla="*/ 401897 w 707463"/>
              <a:gd name="connsiteY2" fmla="*/ 190723 h 406355"/>
              <a:gd name="connsiteX3" fmla="*/ 306025 w 707463"/>
              <a:gd name="connsiteY3" fmla="*/ 191056 h 406355"/>
              <a:gd name="connsiteX4" fmla="*/ 50 w 707463"/>
              <a:gd name="connsiteY4" fmla="*/ 0 h 406355"/>
              <a:gd name="connsiteX5" fmla="*/ 98 w 707463"/>
              <a:gd name="connsiteY5" fmla="*/ 317635 h 406355"/>
              <a:gd name="connsiteX6" fmla="*/ 87041 w 707463"/>
              <a:gd name="connsiteY6" fmla="*/ 405908 h 406355"/>
              <a:gd name="connsiteX7" fmla="*/ 420422 w 707463"/>
              <a:gd name="connsiteY7" fmla="*/ 406121 h 406355"/>
              <a:gd name="connsiteX8" fmla="*/ 624136 w 707463"/>
              <a:gd name="connsiteY8" fmla="*/ 405862 h 406355"/>
              <a:gd name="connsiteX9" fmla="*/ 707303 w 707463"/>
              <a:gd name="connsiteY9" fmla="*/ 323098 h 406355"/>
              <a:gd name="connsiteX10" fmla="*/ 707374 w 707463"/>
              <a:gd name="connsiteY10" fmla="*/ 193906 h 406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07463" h="406355">
                <a:moveTo>
                  <a:pt x="707374" y="193906"/>
                </a:moveTo>
                <a:cubicBezTo>
                  <a:pt x="707374" y="131922"/>
                  <a:pt x="707374" y="69938"/>
                  <a:pt x="707374" y="261"/>
                </a:cubicBezTo>
                <a:cubicBezTo>
                  <a:pt x="599770" y="66995"/>
                  <a:pt x="499693" y="127101"/>
                  <a:pt x="401897" y="190723"/>
                </a:cubicBezTo>
                <a:cubicBezTo>
                  <a:pt x="367320" y="213238"/>
                  <a:pt x="340841" y="213735"/>
                  <a:pt x="306025" y="191056"/>
                </a:cubicBezTo>
                <a:cubicBezTo>
                  <a:pt x="208230" y="127292"/>
                  <a:pt x="108106" y="67090"/>
                  <a:pt x="50" y="0"/>
                </a:cubicBezTo>
                <a:cubicBezTo>
                  <a:pt x="50" y="112068"/>
                  <a:pt x="-91" y="214852"/>
                  <a:pt x="98" y="317635"/>
                </a:cubicBezTo>
                <a:cubicBezTo>
                  <a:pt x="241" y="387550"/>
                  <a:pt x="17267" y="405457"/>
                  <a:pt x="87041" y="405908"/>
                </a:cubicBezTo>
                <a:cubicBezTo>
                  <a:pt x="198160" y="406621"/>
                  <a:pt x="309303" y="406121"/>
                  <a:pt x="420422" y="406121"/>
                </a:cubicBezTo>
                <a:cubicBezTo>
                  <a:pt x="488318" y="406121"/>
                  <a:pt x="556239" y="406834"/>
                  <a:pt x="624136" y="405862"/>
                </a:cubicBezTo>
                <a:cubicBezTo>
                  <a:pt x="688755" y="404911"/>
                  <a:pt x="706828" y="386291"/>
                  <a:pt x="707303" y="323098"/>
                </a:cubicBezTo>
                <a:cubicBezTo>
                  <a:pt x="707636" y="280041"/>
                  <a:pt x="707374" y="236962"/>
                  <a:pt x="707374" y="193906"/>
                </a:cubicBezTo>
              </a:path>
            </a:pathLst>
          </a:custGeom>
          <a:solidFill>
            <a:srgbClr val="0E63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706630" y="9155105"/>
            <a:ext cx="690224" cy="204307"/>
          </a:xfrm>
          <a:custGeom>
            <a:avLst/>
            <a:gdLst>
              <a:gd name="connsiteX0" fmla="*/ 359218 w 690224"/>
              <a:gd name="connsiteY0" fmla="*/ 0 h 204307"/>
              <a:gd name="connsiteX1" fmla="*/ 322455 w 690224"/>
              <a:gd name="connsiteY1" fmla="*/ 4322 h 204307"/>
              <a:gd name="connsiteX2" fmla="*/ 0 w 690224"/>
              <a:gd name="connsiteY2" fmla="*/ 204307 h 204307"/>
              <a:gd name="connsiteX3" fmla="*/ 690224 w 690224"/>
              <a:gd name="connsiteY3" fmla="*/ 204307 h 204307"/>
              <a:gd name="connsiteX4" fmla="*/ 359218 w 690224"/>
              <a:gd name="connsiteY4" fmla="*/ 0 h 2043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90224" h="204307">
                <a:moveTo>
                  <a:pt x="359218" y="0"/>
                </a:moveTo>
                <a:cubicBezTo>
                  <a:pt x="350716" y="-5129"/>
                  <a:pt x="332263" y="-1661"/>
                  <a:pt x="322455" y="4322"/>
                </a:cubicBezTo>
                <a:cubicBezTo>
                  <a:pt x="218603" y="67659"/>
                  <a:pt x="115559" y="132326"/>
                  <a:pt x="0" y="204307"/>
                </a:cubicBezTo>
                <a:lnTo>
                  <a:pt x="690224" y="204307"/>
                </a:lnTo>
                <a:cubicBezTo>
                  <a:pt x="572860" y="131422"/>
                  <a:pt x="466585" y="64809"/>
                  <a:pt x="359218" y="0"/>
                </a:cubicBezTo>
              </a:path>
            </a:pathLst>
          </a:custGeom>
          <a:solidFill>
            <a:srgbClr val="0E63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0"/>
            <a:ext cx="7264400" cy="57785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9100" y="7175500"/>
            <a:ext cx="723900" cy="6985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9900" y="11049000"/>
            <a:ext cx="622300" cy="6223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/>
          <a:srcRect l="29827"/>
          <a:stretch/>
        </p:blipFill>
        <p:spPr bwMode="auto">
          <a:xfrm>
            <a:off x="9982200" y="317500"/>
            <a:ext cx="14401800" cy="1371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95600" y="4673600"/>
            <a:ext cx="11436400" cy="13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sz="4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140, </a:t>
            </a:r>
            <a:r>
              <a:rPr lang="en-US" sz="4000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ShriGopal</a:t>
            </a:r>
            <a:r>
              <a:rPr lang="en-US" sz="4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Nagar, </a:t>
            </a:r>
            <a:r>
              <a:rPr lang="en-US" sz="4000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Gopalpura</a:t>
            </a:r>
            <a:r>
              <a:rPr lang="en-US" sz="4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Bye Pass Road,</a:t>
            </a:r>
          </a:p>
          <a:p>
            <a:pPr>
              <a:lnSpc>
                <a:spcPts val="5400"/>
              </a:lnSpc>
              <a:tabLst/>
            </a:pPr>
            <a:r>
              <a:rPr lang="en-US" sz="4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Jaipur, Rajasthan 302015</a:t>
            </a:r>
            <a:endParaRPr lang="en-US" altLang="zh-CN" sz="4000" dirty="0">
              <a:solidFill>
                <a:srgbClr val="53585F"/>
              </a:solidFill>
              <a:latin typeface="SansSerif" pitchFamily="18" charset="0"/>
              <a:cs typeface="SansSerif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895600" y="7226300"/>
            <a:ext cx="3755836" cy="6976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000" dirty="0">
                <a:solidFill>
                  <a:srgbClr val="53585F"/>
                </a:solidFill>
                <a:latin typeface="SansSerif" pitchFamily="18" charset="0"/>
                <a:cs typeface="SansSerif" pitchFamily="18" charset="0"/>
              </a:rPr>
              <a:t>+91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53585F"/>
                </a:solidFill>
                <a:latin typeface="SansSerif" pitchFamily="18" charset="0"/>
                <a:cs typeface="SansSerif" pitchFamily="18" charset="0"/>
              </a:rPr>
              <a:t>141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53585F"/>
                </a:solidFill>
                <a:latin typeface="SansSerif" pitchFamily="18" charset="0"/>
                <a:cs typeface="SansSerif" pitchFamily="18" charset="0"/>
              </a:rPr>
              <a:t>2500801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4000" dirty="0">
              <a:solidFill>
                <a:srgbClr val="53585F"/>
              </a:solidFill>
              <a:latin typeface="SansSerif" pitchFamily="18" charset="0"/>
              <a:cs typeface="SansSerif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895600" y="11112500"/>
            <a:ext cx="69850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000" u="sng" dirty="0">
                <a:solidFill>
                  <a:srgbClr val="53585F"/>
                </a:solidFill>
                <a:latin typeface="SansSerif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www.cosmoinfrasolutions.com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450F57-77AF-6F50-AA39-D372DC4E253C}"/>
              </a:ext>
            </a:extLst>
          </p:cNvPr>
          <p:cNvSpPr txBox="1"/>
          <p:nvPr/>
        </p:nvSpPr>
        <p:spPr>
          <a:xfrm>
            <a:off x="2891269" y="8802216"/>
            <a:ext cx="13652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u="sng" dirty="0">
                <a:solidFill>
                  <a:srgbClr val="53585F"/>
                </a:solidFill>
                <a:latin typeface="SansSerif" pitchFamily="18" charset="0"/>
              </a:rPr>
              <a:t>devendra.nama@cosmoinfrasolutions.com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E201F-5669-FC9E-53CB-DB1C7F393396}"/>
              </a:ext>
            </a:extLst>
          </p:cNvPr>
          <p:cNvSpPr txBox="1"/>
          <p:nvPr/>
        </p:nvSpPr>
        <p:spPr>
          <a:xfrm>
            <a:off x="2891269" y="9450288"/>
            <a:ext cx="12204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u="sng" dirty="0">
                <a:solidFill>
                  <a:srgbClr val="53585F"/>
                </a:solidFill>
                <a:latin typeface="SansSerif" pitchFamily="18" charset="0"/>
              </a:rPr>
              <a:t>naval.baheti@cosmoinfrasolutions.com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600056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257300" y="1981200"/>
            <a:ext cx="6490559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Company Overview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333500" y="3761656"/>
            <a:ext cx="21844000" cy="1072601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 Infrasolutions is a leader in providing integrated support from service to solutions to the industries in MEP work. It has been serving infrastructure companies for over two decades.</a:t>
            </a:r>
          </a:p>
          <a:p>
            <a:pPr lvl="1" algn="just"/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Successfully executed various turnkey projects for all kind of Industries. As in Data Centres, Metro Projects, Railways TSS.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endParaRPr lang="en-IN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on PAN India Basis.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endParaRPr lang="en-IN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integrated works (Supply, Service &amp; Solutions).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endParaRPr lang="en-IN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45001,ISO 14001,ISO 9001 Certified.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endParaRPr lang="en-IN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skilled Professional with specialised teams.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endParaRPr lang="en-IN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 delivery with quality &amp; customer delight.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352800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257300" y="1981200"/>
            <a:ext cx="6490559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Company Overview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34E1C2-3CE9-DB66-4FC3-970D27013228}"/>
              </a:ext>
            </a:extLst>
          </p:cNvPr>
          <p:cNvGrpSpPr/>
          <p:nvPr/>
        </p:nvGrpSpPr>
        <p:grpSpPr>
          <a:xfrm>
            <a:off x="1762052" y="3930257"/>
            <a:ext cx="20193000" cy="9785743"/>
            <a:chOff x="209334" y="685872"/>
            <a:chExt cx="8725228" cy="4625045"/>
          </a:xfrm>
        </p:grpSpPr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99E7C363-9415-7E1E-50C5-F115532B9F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62530" y="-3110099"/>
              <a:ext cx="1002562" cy="8594503"/>
            </a:xfrm>
            <a:prstGeom prst="homePlate">
              <a:avLst>
                <a:gd name="adj" fmla="val 68019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wrap="square" lIns="83250" tIns="43290" rIns="83250" bIns="4329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74625" indent="-174625" algn="ctr">
                <a:lnSpc>
                  <a:spcPct val="90000"/>
                </a:lnSpc>
                <a:spcBef>
                  <a:spcPts val="278"/>
                </a:spcBef>
                <a:spcAft>
                  <a:spcPts val="278"/>
                </a:spcAft>
              </a:pPr>
              <a:r>
                <a:rPr lang="en-GB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Areas of Expertise- MEP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5F9775-AD48-2BEC-D1F0-4ADC314BE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60" y="2016353"/>
              <a:ext cx="1376915" cy="264928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3250" tIns="43290" rIns="83250" bIns="4329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78"/>
                </a:spcBef>
                <a:spcAft>
                  <a:spcPts val="278"/>
                </a:spcAft>
              </a:pPr>
              <a:endParaRPr lang="en-US" sz="1295">
                <a:cs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7318A0-08FC-7377-7844-7F965F38B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66" y="2028049"/>
              <a:ext cx="1300927" cy="26375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3250" tIns="7659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Consultancy</a:t>
              </a:r>
            </a:p>
            <a:p>
              <a:pPr marL="174625" lvl="0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Electrical &amp; Civil Consultants</a:t>
              </a:r>
            </a:p>
            <a:p>
              <a:pPr marL="174625" lvl="0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Designing</a:t>
              </a:r>
            </a:p>
            <a:p>
              <a:pPr marL="174625" lvl="0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Efficient Layout , SLD &amp; BOQ.</a:t>
              </a:r>
            </a:p>
            <a:p>
              <a:pPr marL="174625" lvl="0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Management</a:t>
              </a:r>
            </a:p>
            <a:p>
              <a:pPr lvl="0"/>
              <a:endParaRPr lang="en-US" sz="28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4DD6FD-AA22-C212-FF6C-B4CE5F403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34" y="1801631"/>
              <a:ext cx="1492534" cy="21472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3250" tIns="43290" rIns="83250" bIns="4329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78"/>
                </a:spcBef>
                <a:spcAft>
                  <a:spcPts val="278"/>
                </a:spcAft>
              </a:pPr>
              <a:endParaRPr lang="en-US" sz="1295">
                <a:cs typeface="Times New Roman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065752-5F6A-B909-1D4E-8F55AFBB5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34" y="4665642"/>
              <a:ext cx="1492534" cy="21472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3250" tIns="43290" rIns="83250" bIns="4329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78"/>
                </a:spcBef>
                <a:spcAft>
                  <a:spcPts val="278"/>
                </a:spcAft>
              </a:pPr>
              <a:endParaRPr lang="en-US" sz="1295">
                <a:cs typeface="Times New Roman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4630E0-2886-3695-868E-63B170BFF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13" y="2028049"/>
              <a:ext cx="1426240" cy="264928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3250" tIns="43290" rIns="83250" bIns="4329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78"/>
                </a:spcBef>
                <a:spcAft>
                  <a:spcPts val="278"/>
                </a:spcAft>
              </a:pPr>
              <a:endParaRPr lang="en-US" sz="1295">
                <a:cs typeface="Times New Roman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293CCF-9E43-9375-E893-F59B5D3E1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306" y="2028049"/>
              <a:ext cx="1318522" cy="26492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3250" tIns="7659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Engineers &amp; Contractors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Complete Turnkey Projects &amp; Solutions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Electrical (HT/LT).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Fabrication</a:t>
              </a:r>
            </a:p>
            <a:p>
              <a:endParaRPr lang="en-US" sz="2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6C183F6-4A6D-3B03-969A-D031A7A7F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182" y="1813327"/>
              <a:ext cx="1493702" cy="21472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3250" tIns="43290" rIns="83250" bIns="4329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78"/>
                </a:spcBef>
                <a:spcAft>
                  <a:spcPts val="278"/>
                </a:spcAft>
              </a:pPr>
              <a:endParaRPr lang="en-US" sz="1295">
                <a:cs typeface="Times New Roman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CD5936C-E3D2-C8E0-1B36-314966A95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182" y="4649869"/>
              <a:ext cx="1493702" cy="21472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3250" tIns="43290" rIns="83250" bIns="4329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78"/>
                </a:spcBef>
                <a:spcAft>
                  <a:spcPts val="278"/>
                </a:spcAft>
              </a:pPr>
              <a:endParaRPr lang="en-US" sz="1295">
                <a:cs typeface="Times New Roman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C6475C-F265-6AFC-31DE-A4BE33F56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34" y="4881473"/>
              <a:ext cx="8717699" cy="42944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325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458153" lvl="1" indent="-245230" algn="ctr">
                <a:spcBef>
                  <a:spcPts val="278"/>
                </a:spcBef>
                <a:spcAft>
                  <a:spcPts val="278"/>
                </a:spcAft>
                <a:buClr>
                  <a:schemeClr val="accent2"/>
                </a:buClr>
              </a:pPr>
              <a:endParaRPr lang="en-GB" sz="16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512188B-5EF6-2123-8737-B8A46DF34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2862" y="2000580"/>
              <a:ext cx="1426240" cy="264928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3250" tIns="43290" rIns="83250" bIns="4329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78"/>
                </a:spcBef>
                <a:spcAft>
                  <a:spcPts val="278"/>
                </a:spcAft>
              </a:pPr>
              <a:endParaRPr lang="en-US" sz="1295">
                <a:cs typeface="Times New Roman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F57E97-F29C-29D3-A933-7DA85C31F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392" y="4635663"/>
              <a:ext cx="1493702" cy="26810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3250" tIns="43290" rIns="83250" bIns="4329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78"/>
                </a:spcBef>
                <a:spcAft>
                  <a:spcPts val="278"/>
                </a:spcAft>
              </a:pPr>
              <a:endParaRPr lang="en-US" sz="1295">
                <a:cs typeface="Times New Roman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B973A73-138E-80B5-E77D-08D8C3B5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743" y="2016353"/>
              <a:ext cx="1426240" cy="264928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3250" tIns="43290" rIns="83250" bIns="4329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78"/>
                </a:spcBef>
                <a:spcAft>
                  <a:spcPts val="278"/>
                </a:spcAft>
              </a:pPr>
              <a:endParaRPr lang="en-US" sz="1295">
                <a:cs typeface="Times New Roman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E8C897-560F-D756-87CB-3345BB029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260" y="4622400"/>
              <a:ext cx="1493702" cy="26875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3250" tIns="43290" rIns="83250" bIns="4329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78"/>
                </a:spcBef>
                <a:spcAft>
                  <a:spcPts val="278"/>
                </a:spcAft>
              </a:pPr>
              <a:endParaRPr lang="en-US" sz="1295" dirty="0">
                <a:cs typeface="Times New Roman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0045255-06D0-0242-8BF9-89BA757ED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9443" y="2008331"/>
              <a:ext cx="1330681" cy="26140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3250" tIns="7659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74625" lvl="0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 Interior</a:t>
              </a:r>
            </a:p>
            <a:p>
              <a:pPr marL="174625" lvl="0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SITC of Raised Floor</a:t>
              </a:r>
            </a:p>
            <a:p>
              <a:pPr marL="174625" lvl="0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Vinyl Flooring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Doors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Ceiling  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Hot &amp; Cold Containment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SITC of Fiber runner</a:t>
              </a:r>
            </a:p>
            <a:p>
              <a:pPr lvl="0"/>
              <a:endParaRPr 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98547F-B4A4-9509-289B-51779ED05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6721" y="2015123"/>
              <a:ext cx="1318522" cy="2607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83250" tIns="7659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74625" lvl="0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Supply</a:t>
              </a:r>
            </a:p>
            <a:p>
              <a:pPr marL="174625" lvl="0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 Cable</a:t>
              </a:r>
            </a:p>
            <a:p>
              <a:pPr marL="174625" lvl="0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Transformer</a:t>
              </a:r>
            </a:p>
            <a:p>
              <a:pPr marL="174625" lvl="0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LED Lights, Cable Tray, </a:t>
              </a:r>
            </a:p>
            <a:p>
              <a:pPr marL="174625" lvl="0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Industrial Sockets</a:t>
              </a:r>
            </a:p>
            <a:p>
              <a:pPr marL="174625" lvl="0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Electrical Panels</a:t>
              </a:r>
            </a:p>
            <a:p>
              <a:pPr marL="174625" lvl="0" indent="-174625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1A63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Switchgears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BFC00D1-077B-F572-66E7-ACB191282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459" y="1801631"/>
              <a:ext cx="1493702" cy="21472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3250" tIns="43290" rIns="83250" bIns="4329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78"/>
                </a:spcBef>
                <a:spcAft>
                  <a:spcPts val="278"/>
                </a:spcAft>
              </a:pPr>
              <a:endParaRPr lang="en-US" sz="1295">
                <a:cs typeface="Times New Roman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635A676-F6E7-C7F0-C741-C978518AB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860" y="1785858"/>
              <a:ext cx="1493702" cy="21472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3250" tIns="43290" rIns="83250" bIns="4329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278"/>
                </a:spcBef>
                <a:spcAft>
                  <a:spcPts val="278"/>
                </a:spcAft>
              </a:pPr>
              <a:endParaRPr lang="en-US" sz="1295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7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600056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257300" y="1905000"/>
            <a:ext cx="9791700" cy="8887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Service Offerings : </a:t>
            </a:r>
            <a:r>
              <a:rPr lang="en-I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H.T. </a:t>
            </a:r>
            <a:endParaRPr lang="en-US" altLang="zh-CN" sz="5800" dirty="0">
              <a:solidFill>
                <a:srgbClr val="53585F"/>
              </a:solidFill>
              <a:latin typeface="Arial" pitchFamily="18" charset="0"/>
              <a:cs typeface="Arial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AD9EBE-2A3D-27BD-C3EA-0D71A4EBBFD8}"/>
              </a:ext>
            </a:extLst>
          </p:cNvPr>
          <p:cNvSpPr txBox="1"/>
          <p:nvPr/>
        </p:nvSpPr>
        <p:spPr>
          <a:xfrm>
            <a:off x="1193800" y="3276600"/>
            <a:ext cx="156464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N" sz="4000" b="1" u="none" strike="noStrike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Tension line work Up to 11 KV.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Overhead/underground Independent Feeder line.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Transformer/VCB / HT Panel / Metering Panels.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H.T Cable Joints with Heat Shrinkable Cable Jointing Kits.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G.O. Switch &amp; D.O. Fuses / C.T. &amp; P.T.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H.T XLPE Cables supply &amp; Installation .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/ Plate Earthing .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 / Copper Strip supply &amp; Installation.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Liasoning Work as per SEB Rules &amp; regulations 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FB4FA3-505D-EB5B-45DF-CA6888DCC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950" y="4047766"/>
            <a:ext cx="77343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600056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257300" y="1752600"/>
            <a:ext cx="10706100" cy="8887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Service Offerings : </a:t>
            </a:r>
            <a:r>
              <a:rPr lang="en-US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L.T.</a:t>
            </a:r>
            <a:endParaRPr lang="en-US" altLang="zh-CN" sz="5800" dirty="0">
              <a:solidFill>
                <a:srgbClr val="53585F"/>
              </a:solidFill>
              <a:latin typeface="Arial" pitchFamily="18" charset="0"/>
              <a:cs typeface="Arial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AD9EBE-2A3D-27BD-C3EA-0D71A4EBBFD8}"/>
              </a:ext>
            </a:extLst>
          </p:cNvPr>
          <p:cNvSpPr txBox="1"/>
          <p:nvPr/>
        </p:nvSpPr>
        <p:spPr>
          <a:xfrm>
            <a:off x="1193800" y="2667000"/>
            <a:ext cx="19011900" cy="11049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N" sz="36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N" sz="36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Panels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HVAC Panels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Firefighting Panels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 Panels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Bar Trunking System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Duct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Rising Mains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L.T XLPE/PVC Cabling (Arm/Unarm./Flexible)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Management System (thru. cable trays</a:t>
            </a: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GI/Copper Earthing Strip.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&amp; External Wiring.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Distribution Boards (P.D.B), Lighting Distribution Boards (L.D.B).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Sockets.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&amp; External Lighting.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Lightening Protection System.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Alarm/Suppression Systems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5EB99-04F4-1134-2DFE-C6E37D8E7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095" y="3830048"/>
            <a:ext cx="5605214" cy="4428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0E8793-AA1F-8660-79AE-E9BE579F8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787" y="9186287"/>
            <a:ext cx="5574051" cy="3616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037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600056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193800" y="1844527"/>
            <a:ext cx="3978846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LV &amp; HVAC 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211006" y="3505200"/>
            <a:ext cx="20231100" cy="1254702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 &amp; HVAC </a:t>
            </a:r>
          </a:p>
          <a:p>
            <a:pPr algn="just">
              <a:lnSpc>
                <a:spcPts val="7000"/>
              </a:lnSpc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• PAC </a:t>
            </a:r>
          </a:p>
          <a:p>
            <a:pPr algn="just">
              <a:lnSpc>
                <a:spcPts val="7000"/>
              </a:lnSpc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• Structured Ducting </a:t>
            </a:r>
          </a:p>
          <a:p>
            <a:pPr algn="just">
              <a:lnSpc>
                <a:spcPts val="7000"/>
              </a:lnSpc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 System </a:t>
            </a:r>
          </a:p>
          <a:p>
            <a:pPr algn="just">
              <a:lnSpc>
                <a:spcPts val="7000"/>
              </a:lnSpc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• Fire Suppression System </a:t>
            </a:r>
          </a:p>
          <a:p>
            <a:pPr algn="just">
              <a:lnSpc>
                <a:spcPts val="7000"/>
              </a:lnSpc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• WLD (Water Leak Detection) </a:t>
            </a:r>
          </a:p>
          <a:p>
            <a:pPr algn="just">
              <a:lnSpc>
                <a:spcPts val="7000"/>
              </a:lnSpc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• CCTV </a:t>
            </a:r>
          </a:p>
          <a:p>
            <a:pPr algn="just">
              <a:lnSpc>
                <a:spcPts val="7000"/>
              </a:lnSpc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• Access Control </a:t>
            </a:r>
          </a:p>
          <a:p>
            <a:pPr algn="just">
              <a:lnSpc>
                <a:spcPts val="7000"/>
              </a:lnSpc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• Rodent </a:t>
            </a:r>
          </a:p>
          <a:p>
            <a:pPr algn="just">
              <a:lnSpc>
                <a:spcPts val="7000"/>
              </a:lnSpc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• VESDA (Very Early Smoke Detection Apparatus) </a:t>
            </a:r>
          </a:p>
          <a:p>
            <a:pPr algn="just">
              <a:lnSpc>
                <a:spcPts val="7000"/>
              </a:lnSpc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• FAS (Fire Alarm System)</a:t>
            </a:r>
            <a:endParaRPr lang="en-US" altLang="zh-CN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7000"/>
              </a:lnSpc>
            </a:pPr>
            <a:endParaRPr lang="en-US" altLang="zh-CN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7000"/>
              </a:lnSpc>
              <a:tabLst/>
            </a:pPr>
            <a:endParaRPr lang="en-US" altLang="zh-CN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2109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600056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83297E43-D84E-9A84-FCAD-ECCDC9A22125}"/>
              </a:ext>
            </a:extLst>
          </p:cNvPr>
          <p:cNvSpPr txBox="1"/>
          <p:nvPr/>
        </p:nvSpPr>
        <p:spPr>
          <a:xfrm>
            <a:off x="1193800" y="1844527"/>
            <a:ext cx="15594013" cy="8887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Expertise in Civil &amp; Interior works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AB2E87-67FA-0723-4103-9A44B243C7EF}"/>
              </a:ext>
            </a:extLst>
          </p:cNvPr>
          <p:cNvSpPr txBox="1"/>
          <p:nvPr/>
        </p:nvSpPr>
        <p:spPr>
          <a:xfrm>
            <a:off x="1333500" y="4191000"/>
            <a:ext cx="22288500" cy="435503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Developed approximate 100000+ square feet area for switch room for Nxtra Data/airtel/VIL. </a:t>
            </a:r>
          </a:p>
          <a:p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Design based on input / requirements of clients. </a:t>
            </a:r>
          </a:p>
          <a:p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Supply, services, civil construction, interior fit-out &amp; consultancy related works. </a:t>
            </a:r>
          </a:p>
          <a:p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In-house design &amp; engineering team.</a:t>
            </a:r>
          </a:p>
          <a:p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Profession approach in monitoring.</a:t>
            </a:r>
          </a:p>
          <a:p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Cold/hot aisle containment for energy saving. </a:t>
            </a:r>
          </a:p>
          <a:p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Cost optimization solutions.</a:t>
            </a:r>
          </a:p>
        </p:txBody>
      </p:sp>
    </p:spTree>
    <p:extLst>
      <p:ext uri="{BB962C8B-B14F-4D97-AF65-F5344CB8AC3E}">
        <p14:creationId xmlns:p14="http://schemas.microsoft.com/office/powerpoint/2010/main" val="57862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186D2813-A04C-39A1-FFF4-046037E70194}"/>
              </a:ext>
            </a:extLst>
          </p:cNvPr>
          <p:cNvSpPr txBox="1"/>
          <p:nvPr/>
        </p:nvSpPr>
        <p:spPr>
          <a:xfrm>
            <a:off x="4033964" y="5633864"/>
            <a:ext cx="16798996" cy="178638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Snaps of real time projects executed by </a:t>
            </a:r>
          </a:p>
          <a:p>
            <a:pPr algn="ctr"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COSMO</a:t>
            </a:r>
          </a:p>
        </p:txBody>
      </p:sp>
    </p:spTree>
    <p:extLst>
      <p:ext uri="{BB962C8B-B14F-4D97-AF65-F5344CB8AC3E}">
        <p14:creationId xmlns:p14="http://schemas.microsoft.com/office/powerpoint/2010/main" val="231965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382688" y="9893300"/>
            <a:ext cx="12150762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b="1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BB installation for SMPS (3060AH)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DA526-7D50-3ABC-D9E5-123A6A3E9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897" y="665311"/>
            <a:ext cx="7992888" cy="881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35E1DE-035A-F098-30DC-A7FE017EA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8064" y="2969568"/>
            <a:ext cx="8208912" cy="881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EF633DC3-53F1-DA88-20C8-9435D17229B4}"/>
              </a:ext>
            </a:extLst>
          </p:cNvPr>
          <p:cNvSpPr txBox="1"/>
          <p:nvPr/>
        </p:nvSpPr>
        <p:spPr>
          <a:xfrm>
            <a:off x="12192000" y="12186592"/>
            <a:ext cx="10371429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b="1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Light Fixtures and Placement</a:t>
            </a:r>
          </a:p>
        </p:txBody>
      </p:sp>
    </p:spTree>
    <p:extLst>
      <p:ext uri="{BB962C8B-B14F-4D97-AF65-F5344CB8AC3E}">
        <p14:creationId xmlns:p14="http://schemas.microsoft.com/office/powerpoint/2010/main" val="2646316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811</Words>
  <Application>Microsoft Office PowerPoint</Application>
  <PresentationFormat>Custom</PresentationFormat>
  <Paragraphs>155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</vt:lpstr>
      <vt:lpstr>Calibri</vt:lpstr>
      <vt:lpstr>Century Gothic</vt:lpstr>
      <vt:lpstr>SansSerif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Sarju</dc:creator>
  <cp:lastModifiedBy>Mahendra Kumar</cp:lastModifiedBy>
  <cp:revision>48</cp:revision>
  <dcterms:created xsi:type="dcterms:W3CDTF">2006-08-16T00:00:00Z</dcterms:created>
  <dcterms:modified xsi:type="dcterms:W3CDTF">2024-10-24T07:47:19Z</dcterms:modified>
</cp:coreProperties>
</file>